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8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2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D677-5372-463D-9991-7E0210271A8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DD8F-E96C-4718-A1E8-CE536CCC4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Quotations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Quote Completes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Original quotation: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Unreal</a:t>
            </a:r>
            <a:r>
              <a:rPr lang="en-US" dirty="0" smtClean="0"/>
              <a:t>!—Even while I breathed there came to my nostrils the breath of the vapor of heated iron!”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Poe draws on sensory imagery once again with “the breath of the vapor of heated iron!” (Poe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Quote with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Unreal</a:t>
            </a:r>
            <a:r>
              <a:rPr lang="en-US" dirty="0" smtClean="0"/>
              <a:t>!—Even while I breathed there came to my nostrils the breath of the vapor of heated iron!”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speaker complained that “there came to [his] nostrils the breath of the vapor of heated iron!” (Poe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fall into a pattern, using the same style of quotation each time.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It’s boring, redundant, and exposes you as a subpar, unimaginative writer not worth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Accurate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Introduce with a 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speaker goes on to say</a:t>
            </a:r>
            <a:r>
              <a:rPr lang="en-US" dirty="0" smtClean="0">
                <a:solidFill>
                  <a:srgbClr val="FF0000"/>
                </a:solidFill>
              </a:rPr>
              <a:t>: “</a:t>
            </a:r>
            <a:r>
              <a:rPr lang="en-US" dirty="0" smtClean="0"/>
              <a:t>I could no longer doubt the doom prepared for me by monkish ingenuity in torture” (Poe 13)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the quoted material is a </a:t>
            </a:r>
            <a:r>
              <a:rPr lang="en-US" i="1" dirty="0" smtClean="0"/>
              <a:t>complete sentence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Quote after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speaker concludes by saying</a:t>
            </a:r>
            <a:r>
              <a:rPr lang="en-US" dirty="0" smtClean="0">
                <a:solidFill>
                  <a:srgbClr val="FF0000"/>
                </a:solidFill>
              </a:rPr>
              <a:t>, “</a:t>
            </a:r>
            <a:r>
              <a:rPr lang="en-US" dirty="0" smtClean="0"/>
              <a:t>I half smiled in my agony as I thought of such application of such a term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 (Poe 13)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Quote before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“Down—steadily down it crept</a:t>
            </a:r>
            <a:r>
              <a:rPr lang="en-US" dirty="0" smtClean="0">
                <a:solidFill>
                  <a:srgbClr val="FF0000"/>
                </a:solidFill>
              </a:rPr>
              <a:t>,” the </a:t>
            </a:r>
            <a:r>
              <a:rPr lang="en-US" dirty="0" smtClean="0"/>
              <a:t>speaker continues, the first of three paragraphs he begins in this fashion (Poe 15).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Quotation Interrupted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“They had devoured, in spite of all my efforts to prevent them</a:t>
            </a:r>
            <a:r>
              <a:rPr lang="en-US" dirty="0" smtClean="0">
                <a:solidFill>
                  <a:srgbClr val="FF0000"/>
                </a:solidFill>
              </a:rPr>
              <a:t>,” the </a:t>
            </a:r>
            <a:r>
              <a:rPr lang="en-US" dirty="0" smtClean="0"/>
              <a:t>narrator observes</a:t>
            </a:r>
            <a:r>
              <a:rPr lang="en-US" dirty="0" smtClean="0">
                <a:solidFill>
                  <a:srgbClr val="FF0000"/>
                </a:solidFill>
              </a:rPr>
              <a:t>, “a</a:t>
            </a:r>
            <a:r>
              <a:rPr lang="en-US" dirty="0" smtClean="0"/>
              <a:t>ll but a small remnant of the contents of the dish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 (Poe 16)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Question with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why does Poe choose to italicize “</a:t>
            </a:r>
            <a:r>
              <a:rPr lang="en-US" i="1" dirty="0" smtClean="0"/>
              <a:t>save in the path of the destroying crescent</a:t>
            </a:r>
            <a:r>
              <a:rPr lang="en-US" i="1" dirty="0" smtClean="0">
                <a:solidFill>
                  <a:srgbClr val="FF0000"/>
                </a:solidFill>
              </a:rPr>
              <a:t>”</a:t>
            </a:r>
            <a:r>
              <a:rPr lang="en-US" dirty="0" smtClean="0">
                <a:solidFill>
                  <a:srgbClr val="FF0000"/>
                </a:solidFill>
              </a:rPr>
              <a:t> (Poe 16)?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Quote with 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speaker humbly offers</a:t>
            </a:r>
            <a:r>
              <a:rPr lang="en-US" dirty="0" smtClean="0">
                <a:solidFill>
                  <a:srgbClr val="FF0000"/>
                </a:solidFill>
              </a:rPr>
              <a:t>, “</a:t>
            </a:r>
            <a:r>
              <a:rPr lang="en-US" dirty="0" smtClean="0"/>
              <a:t>It was </a:t>
            </a:r>
            <a:r>
              <a:rPr lang="en-US" i="1" dirty="0" smtClean="0"/>
              <a:t>hope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that whispers to the death-condemned even in the dungeons of the Inquisition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 (Poe 15)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speaker tries to maintain a rational bearing: “Nor had I erred in my calculations</a:t>
            </a:r>
            <a:r>
              <a:rPr lang="en-US" dirty="0" smtClean="0">
                <a:solidFill>
                  <a:srgbClr val="FF0000"/>
                </a:solidFill>
              </a:rPr>
              <a:t>…” (Poe 17)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366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Incorporating Quotations</vt:lpstr>
      <vt:lpstr>VARIETY</vt:lpstr>
      <vt:lpstr>Be Accurate</vt:lpstr>
      <vt:lpstr>1. Introduce with a Colon</vt:lpstr>
      <vt:lpstr>2. Quote after Statement</vt:lpstr>
      <vt:lpstr>3. Quote before Statement</vt:lpstr>
      <vt:lpstr>4. Quotation Interrupted</vt:lpstr>
      <vt:lpstr>5. Question with Quotation</vt:lpstr>
      <vt:lpstr>6. Quote with Ellipsis</vt:lpstr>
      <vt:lpstr>7. Quote Completes Sentence</vt:lpstr>
      <vt:lpstr>8. Quote with Clarification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Quotations</dc:title>
  <dc:creator>Bernard Sell</dc:creator>
  <cp:lastModifiedBy>Bernard Sell</cp:lastModifiedBy>
  <cp:revision>5</cp:revision>
  <dcterms:created xsi:type="dcterms:W3CDTF">2017-08-31T15:14:01Z</dcterms:created>
  <dcterms:modified xsi:type="dcterms:W3CDTF">2017-08-31T20:28:58Z</dcterms:modified>
</cp:coreProperties>
</file>